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Gotham" panose="020B0604020202020204" charset="0"/>
      <p:regular r:id="rId15"/>
    </p:embeddedFont>
    <p:embeddedFont>
      <p:font typeface="Gotham Bold" panose="020B0604020202020204" charset="0"/>
      <p:regular r:id="rId16"/>
    </p:embeddedFont>
    <p:embeddedFont>
      <p:font typeface="Pines Bold" panose="020B0604020202020204" charset="0"/>
      <p:regular r:id="rId17"/>
    </p:embeddedFont>
    <p:embeddedFont>
      <p:font typeface="Poppins" panose="00000500000000000000" pitchFamily="2" charset="0"/>
      <p:regular r:id="rId18"/>
    </p:embeddedFont>
    <p:embeddedFont>
      <p:font typeface="Poppi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778999" y="1038225"/>
            <a:ext cx="14730002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778999" y="9267825"/>
            <a:ext cx="14730002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3153342" y="5243673"/>
            <a:ext cx="11981316" cy="82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41 YEARS AND COUNTING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811293"/>
            <a:ext cx="16230600" cy="112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RIVERFRONTS ARE TO BE ENJOYED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02789" y="8384687"/>
            <a:ext cx="8682423" cy="49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6"/>
              </a:lnSpc>
              <a:spcBef>
                <a:spcPct val="0"/>
              </a:spcBef>
            </a:pPr>
            <a:r>
              <a:rPr lang="en-US" sz="2883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www.riveraction.org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156942" y="1404009"/>
            <a:ext cx="3974115" cy="581213"/>
            <a:chOff x="0" y="0"/>
            <a:chExt cx="5298821" cy="7749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5427" cy="774951"/>
            </a:xfrm>
            <a:custGeom>
              <a:avLst/>
              <a:gdLst/>
              <a:ahLst/>
              <a:cxnLst/>
              <a:rect l="l" t="t" r="r" b="b"/>
              <a:pathLst>
                <a:path w="795427" h="774951">
                  <a:moveTo>
                    <a:pt x="0" y="0"/>
                  </a:moveTo>
                  <a:lnTo>
                    <a:pt x="795427" y="0"/>
                  </a:lnTo>
                  <a:lnTo>
                    <a:pt x="795427" y="774951"/>
                  </a:lnTo>
                  <a:lnTo>
                    <a:pt x="0" y="774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811945" y="129068"/>
              <a:ext cx="4486875" cy="546152"/>
              <a:chOff x="0" y="0"/>
              <a:chExt cx="8377746" cy="101975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23840" y="2843477"/>
            <a:ext cx="13184873" cy="115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5"/>
              </a:lnSpc>
            </a:pPr>
            <a:r>
              <a:rPr lang="en-US" sz="89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Humanities Programs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3840" y="4156666"/>
            <a:ext cx="15935460" cy="272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7"/>
              </a:lnSpc>
            </a:pPr>
            <a:r>
              <a:rPr lang="en-US" sz="389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•Guided Tours on working towboats for the public—May—July</a:t>
            </a:r>
          </a:p>
          <a:p>
            <a:pPr algn="l">
              <a:lnSpc>
                <a:spcPts val="5447"/>
              </a:lnSpc>
            </a:pPr>
            <a:r>
              <a:rPr lang="en-US" sz="389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•Guided Tours on Biology Houseboat –St. Ambrose University</a:t>
            </a:r>
          </a:p>
          <a:p>
            <a:pPr algn="l">
              <a:lnSpc>
                <a:spcPts val="5447"/>
              </a:lnSpc>
            </a:pPr>
            <a:r>
              <a:rPr lang="en-US" sz="389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•“Mark Twain in Person”: Circa 21 Playhouse</a:t>
            </a:r>
          </a:p>
          <a:p>
            <a:pPr algn="l">
              <a:lnSpc>
                <a:spcPts val="5447"/>
              </a:lnSpc>
              <a:spcBef>
                <a:spcPct val="0"/>
              </a:spcBef>
            </a:pPr>
            <a:endParaRPr lang="en-US" sz="3891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24600" y="9486005"/>
            <a:ext cx="2855425" cy="417605"/>
            <a:chOff x="0" y="0"/>
            <a:chExt cx="3807233" cy="556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74413" b="-33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35002" y="6521951"/>
            <a:ext cx="4628329" cy="3084799"/>
          </a:xfrm>
          <a:custGeom>
            <a:avLst/>
            <a:gdLst/>
            <a:ahLst/>
            <a:cxnLst/>
            <a:rect l="l" t="t" r="r" b="b"/>
            <a:pathLst>
              <a:path w="4628329" h="3084799">
                <a:moveTo>
                  <a:pt x="0" y="0"/>
                </a:moveTo>
                <a:lnTo>
                  <a:pt x="4628329" y="0"/>
                </a:lnTo>
                <a:lnTo>
                  <a:pt x="4628329" y="3084799"/>
                </a:lnTo>
                <a:lnTo>
                  <a:pt x="0" y="3084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" r="-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14047" y="3096914"/>
            <a:ext cx="4628329" cy="3084799"/>
          </a:xfrm>
          <a:custGeom>
            <a:avLst/>
            <a:gdLst/>
            <a:ahLst/>
            <a:cxnLst/>
            <a:rect l="l" t="t" r="r" b="b"/>
            <a:pathLst>
              <a:path w="4628329" h="3084799">
                <a:moveTo>
                  <a:pt x="0" y="0"/>
                </a:moveTo>
                <a:lnTo>
                  <a:pt x="4628329" y="0"/>
                </a:lnTo>
                <a:lnTo>
                  <a:pt x="4628329" y="3084799"/>
                </a:lnTo>
                <a:lnTo>
                  <a:pt x="0" y="308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21773" y="3096914"/>
            <a:ext cx="4628329" cy="3084799"/>
          </a:xfrm>
          <a:custGeom>
            <a:avLst/>
            <a:gdLst/>
            <a:ahLst/>
            <a:cxnLst/>
            <a:rect l="l" t="t" r="r" b="b"/>
            <a:pathLst>
              <a:path w="4628329" h="3084799">
                <a:moveTo>
                  <a:pt x="0" y="0"/>
                </a:moveTo>
                <a:lnTo>
                  <a:pt x="4628329" y="0"/>
                </a:lnTo>
                <a:lnTo>
                  <a:pt x="4628329" y="3084799"/>
                </a:lnTo>
                <a:lnTo>
                  <a:pt x="0" y="3084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01" t="-8158" r="-14362" b="-1843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669" y="6521951"/>
            <a:ext cx="4628329" cy="3085552"/>
          </a:xfrm>
          <a:custGeom>
            <a:avLst/>
            <a:gdLst/>
            <a:ahLst/>
            <a:cxnLst/>
            <a:rect l="l" t="t" r="r" b="b"/>
            <a:pathLst>
              <a:path w="4628329" h="3085552">
                <a:moveTo>
                  <a:pt x="0" y="0"/>
                </a:moveTo>
                <a:lnTo>
                  <a:pt x="4628329" y="0"/>
                </a:lnTo>
                <a:lnTo>
                  <a:pt x="4628329" y="3085552"/>
                </a:lnTo>
                <a:lnTo>
                  <a:pt x="0" y="308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09855" y="6521951"/>
            <a:ext cx="4645750" cy="3085552"/>
          </a:xfrm>
          <a:custGeom>
            <a:avLst/>
            <a:gdLst/>
            <a:ahLst/>
            <a:cxnLst/>
            <a:rect l="l" t="t" r="r" b="b"/>
            <a:pathLst>
              <a:path w="4645750" h="3085552">
                <a:moveTo>
                  <a:pt x="0" y="0"/>
                </a:moveTo>
                <a:lnTo>
                  <a:pt x="4645751" y="0"/>
                </a:lnTo>
                <a:lnTo>
                  <a:pt x="4645751" y="3085552"/>
                </a:lnTo>
                <a:lnTo>
                  <a:pt x="0" y="3085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669" y="3096914"/>
            <a:ext cx="4628329" cy="3085552"/>
          </a:xfrm>
          <a:custGeom>
            <a:avLst/>
            <a:gdLst/>
            <a:ahLst/>
            <a:cxnLst/>
            <a:rect l="l" t="t" r="r" b="b"/>
            <a:pathLst>
              <a:path w="4628329" h="3085552">
                <a:moveTo>
                  <a:pt x="0" y="0"/>
                </a:moveTo>
                <a:lnTo>
                  <a:pt x="4628329" y="0"/>
                </a:lnTo>
                <a:lnTo>
                  <a:pt x="4628329" y="3085553"/>
                </a:lnTo>
                <a:lnTo>
                  <a:pt x="0" y="3085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249" b="-624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24669" y="770883"/>
            <a:ext cx="13184873" cy="115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5"/>
              </a:lnSpc>
            </a:pPr>
            <a:r>
              <a:rPr lang="en-US" sz="89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FLOATZILLA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4669" y="1680899"/>
            <a:ext cx="14435473" cy="8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1"/>
              </a:lnSpc>
              <a:spcBef>
                <a:spcPct val="0"/>
              </a:spcBef>
            </a:pPr>
            <a:r>
              <a:rPr lang="en-US" sz="482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The Largest Paddle Event on the Mississippi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75162" b="-26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087" y="2514867"/>
            <a:ext cx="4044274" cy="4039219"/>
          </a:xfrm>
          <a:custGeom>
            <a:avLst/>
            <a:gdLst/>
            <a:ahLst/>
            <a:cxnLst/>
            <a:rect l="l" t="t" r="r" b="b"/>
            <a:pathLst>
              <a:path w="4044274" h="4039219">
                <a:moveTo>
                  <a:pt x="0" y="0"/>
                </a:moveTo>
                <a:lnTo>
                  <a:pt x="4044274" y="0"/>
                </a:lnTo>
                <a:lnTo>
                  <a:pt x="4044274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8304" y="6722437"/>
            <a:ext cx="2244093" cy="524332"/>
            <a:chOff x="0" y="0"/>
            <a:chExt cx="1751414" cy="4092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51413" cy="409217"/>
            </a:xfrm>
            <a:custGeom>
              <a:avLst/>
              <a:gdLst/>
              <a:ahLst/>
              <a:cxnLst/>
              <a:rect l="l" t="t" r="r" b="b"/>
              <a:pathLst>
                <a:path w="1751413" h="409217">
                  <a:moveTo>
                    <a:pt x="51749" y="0"/>
                  </a:moveTo>
                  <a:lnTo>
                    <a:pt x="1699665" y="0"/>
                  </a:lnTo>
                  <a:cubicBezTo>
                    <a:pt x="1728245" y="0"/>
                    <a:pt x="1751413" y="23169"/>
                    <a:pt x="1751413" y="51749"/>
                  </a:cubicBezTo>
                  <a:lnTo>
                    <a:pt x="1751413" y="357469"/>
                  </a:lnTo>
                  <a:cubicBezTo>
                    <a:pt x="1751413" y="371193"/>
                    <a:pt x="1745961" y="384356"/>
                    <a:pt x="1736257" y="394060"/>
                  </a:cubicBezTo>
                  <a:cubicBezTo>
                    <a:pt x="1726552" y="403765"/>
                    <a:pt x="1713389" y="409217"/>
                    <a:pt x="1699665" y="409217"/>
                  </a:cubicBezTo>
                  <a:lnTo>
                    <a:pt x="51749" y="409217"/>
                  </a:lnTo>
                  <a:cubicBezTo>
                    <a:pt x="38024" y="409217"/>
                    <a:pt x="24862" y="403765"/>
                    <a:pt x="15157" y="394060"/>
                  </a:cubicBezTo>
                  <a:cubicBezTo>
                    <a:pt x="5452" y="384356"/>
                    <a:pt x="0" y="371193"/>
                    <a:pt x="0" y="357469"/>
                  </a:cubicBezTo>
                  <a:lnTo>
                    <a:pt x="0" y="51749"/>
                  </a:lnTo>
                  <a:cubicBezTo>
                    <a:pt x="0" y="38024"/>
                    <a:pt x="5452" y="24862"/>
                    <a:pt x="15157" y="15157"/>
                  </a:cubicBezTo>
                  <a:cubicBezTo>
                    <a:pt x="24862" y="5452"/>
                    <a:pt x="38024" y="0"/>
                    <a:pt x="5174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1751414" cy="523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264"/>
                </a:lnSpc>
                <a:spcBef>
                  <a:spcPct val="0"/>
                </a:spcBef>
              </a:pPr>
              <a:r>
                <a:rPr lang="en-US" sz="1855" b="1" spc="92">
                  <a:solidFill>
                    <a:srgbClr val="18468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FLOATZILLA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4983421" y="2514867"/>
            <a:ext cx="4044274" cy="4039219"/>
          </a:xfrm>
          <a:custGeom>
            <a:avLst/>
            <a:gdLst/>
            <a:ahLst/>
            <a:cxnLst/>
            <a:rect l="l" t="t" r="r" b="b"/>
            <a:pathLst>
              <a:path w="4044274" h="4039219">
                <a:moveTo>
                  <a:pt x="0" y="0"/>
                </a:moveTo>
                <a:lnTo>
                  <a:pt x="4044275" y="0"/>
                </a:lnTo>
                <a:lnTo>
                  <a:pt x="4044275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112434" y="6722437"/>
            <a:ext cx="3696539" cy="524332"/>
            <a:chOff x="0" y="0"/>
            <a:chExt cx="2884982" cy="409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4982" cy="409217"/>
            </a:xfrm>
            <a:custGeom>
              <a:avLst/>
              <a:gdLst/>
              <a:ahLst/>
              <a:cxnLst/>
              <a:rect l="l" t="t" r="r" b="b"/>
              <a:pathLst>
                <a:path w="2884982" h="409217">
                  <a:moveTo>
                    <a:pt x="31416" y="0"/>
                  </a:moveTo>
                  <a:lnTo>
                    <a:pt x="2853567" y="0"/>
                  </a:lnTo>
                  <a:cubicBezTo>
                    <a:pt x="2861899" y="0"/>
                    <a:pt x="2869890" y="3310"/>
                    <a:pt x="2875781" y="9201"/>
                  </a:cubicBezTo>
                  <a:cubicBezTo>
                    <a:pt x="2881673" y="15093"/>
                    <a:pt x="2884982" y="23084"/>
                    <a:pt x="2884982" y="31416"/>
                  </a:cubicBezTo>
                  <a:lnTo>
                    <a:pt x="2884982" y="377802"/>
                  </a:lnTo>
                  <a:cubicBezTo>
                    <a:pt x="2884982" y="395152"/>
                    <a:pt x="2870917" y="409217"/>
                    <a:pt x="2853567" y="409217"/>
                  </a:cubicBezTo>
                  <a:lnTo>
                    <a:pt x="31416" y="409217"/>
                  </a:lnTo>
                  <a:cubicBezTo>
                    <a:pt x="14065" y="409217"/>
                    <a:pt x="0" y="395152"/>
                    <a:pt x="0" y="377802"/>
                  </a:cubicBezTo>
                  <a:lnTo>
                    <a:pt x="0" y="31416"/>
                  </a:lnTo>
                  <a:cubicBezTo>
                    <a:pt x="0" y="14065"/>
                    <a:pt x="14065" y="0"/>
                    <a:pt x="3141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2884982" cy="523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264"/>
                </a:lnSpc>
                <a:spcBef>
                  <a:spcPct val="0"/>
                </a:spcBef>
              </a:pPr>
              <a:r>
                <a:rPr lang="en-US" sz="1855" b="1" spc="92">
                  <a:solidFill>
                    <a:srgbClr val="18468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TAMING OF THE SLOUGH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9539020" y="2514867"/>
            <a:ext cx="4044274" cy="4039219"/>
          </a:xfrm>
          <a:custGeom>
            <a:avLst/>
            <a:gdLst/>
            <a:ahLst/>
            <a:cxnLst/>
            <a:rect l="l" t="t" r="r" b="b"/>
            <a:pathLst>
              <a:path w="4044274" h="4039219">
                <a:moveTo>
                  <a:pt x="0" y="0"/>
                </a:moveTo>
                <a:lnTo>
                  <a:pt x="4044275" y="0"/>
                </a:lnTo>
                <a:lnTo>
                  <a:pt x="4044275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027703" y="6722437"/>
            <a:ext cx="3066909" cy="524332"/>
            <a:chOff x="0" y="0"/>
            <a:chExt cx="2393584" cy="4092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93584" cy="409217"/>
            </a:xfrm>
            <a:custGeom>
              <a:avLst/>
              <a:gdLst/>
              <a:ahLst/>
              <a:cxnLst/>
              <a:rect l="l" t="t" r="r" b="b"/>
              <a:pathLst>
                <a:path w="2393584" h="409217">
                  <a:moveTo>
                    <a:pt x="37865" y="0"/>
                  </a:moveTo>
                  <a:lnTo>
                    <a:pt x="2355719" y="0"/>
                  </a:lnTo>
                  <a:cubicBezTo>
                    <a:pt x="2365762" y="0"/>
                    <a:pt x="2375393" y="3989"/>
                    <a:pt x="2382494" y="11090"/>
                  </a:cubicBezTo>
                  <a:cubicBezTo>
                    <a:pt x="2389595" y="18192"/>
                    <a:pt x="2393584" y="27823"/>
                    <a:pt x="2393584" y="37865"/>
                  </a:cubicBezTo>
                  <a:lnTo>
                    <a:pt x="2393584" y="371352"/>
                  </a:lnTo>
                  <a:cubicBezTo>
                    <a:pt x="2393584" y="381395"/>
                    <a:pt x="2389595" y="391026"/>
                    <a:pt x="2382494" y="398127"/>
                  </a:cubicBezTo>
                  <a:cubicBezTo>
                    <a:pt x="2375393" y="405228"/>
                    <a:pt x="2365762" y="409217"/>
                    <a:pt x="2355719" y="409217"/>
                  </a:cubicBezTo>
                  <a:lnTo>
                    <a:pt x="37865" y="409217"/>
                  </a:lnTo>
                  <a:cubicBezTo>
                    <a:pt x="27823" y="409217"/>
                    <a:pt x="18192" y="405228"/>
                    <a:pt x="11090" y="398127"/>
                  </a:cubicBezTo>
                  <a:cubicBezTo>
                    <a:pt x="3989" y="391026"/>
                    <a:pt x="0" y="381395"/>
                    <a:pt x="0" y="371352"/>
                  </a:cubicBezTo>
                  <a:lnTo>
                    <a:pt x="0" y="37865"/>
                  </a:lnTo>
                  <a:cubicBezTo>
                    <a:pt x="0" y="27823"/>
                    <a:pt x="3989" y="18192"/>
                    <a:pt x="11090" y="11090"/>
                  </a:cubicBezTo>
                  <a:cubicBezTo>
                    <a:pt x="18192" y="3989"/>
                    <a:pt x="27823" y="0"/>
                    <a:pt x="3786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2393584" cy="523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264"/>
                </a:lnSpc>
                <a:spcBef>
                  <a:spcPct val="0"/>
                </a:spcBef>
              </a:pPr>
              <a:r>
                <a:rPr lang="en-US" sz="1855" b="1" spc="92">
                  <a:solidFill>
                    <a:srgbClr val="18468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EXPLORE THE RIVER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4022613" y="2514867"/>
            <a:ext cx="4044274" cy="4039219"/>
          </a:xfrm>
          <a:custGeom>
            <a:avLst/>
            <a:gdLst/>
            <a:ahLst/>
            <a:cxnLst/>
            <a:rect l="l" t="t" r="r" b="b"/>
            <a:pathLst>
              <a:path w="4044274" h="4039219">
                <a:moveTo>
                  <a:pt x="0" y="0"/>
                </a:moveTo>
                <a:lnTo>
                  <a:pt x="4044274" y="0"/>
                </a:lnTo>
                <a:lnTo>
                  <a:pt x="4044274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4623964" y="6722437"/>
            <a:ext cx="2874335" cy="524332"/>
            <a:chOff x="0" y="0"/>
            <a:chExt cx="2243289" cy="40921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43289" cy="409217"/>
            </a:xfrm>
            <a:custGeom>
              <a:avLst/>
              <a:gdLst/>
              <a:ahLst/>
              <a:cxnLst/>
              <a:rect l="l" t="t" r="r" b="b"/>
              <a:pathLst>
                <a:path w="2243289" h="409217">
                  <a:moveTo>
                    <a:pt x="40402" y="0"/>
                  </a:moveTo>
                  <a:lnTo>
                    <a:pt x="2202887" y="0"/>
                  </a:lnTo>
                  <a:cubicBezTo>
                    <a:pt x="2225200" y="0"/>
                    <a:pt x="2243289" y="18089"/>
                    <a:pt x="2243289" y="40402"/>
                  </a:cubicBezTo>
                  <a:lnTo>
                    <a:pt x="2243289" y="368815"/>
                  </a:lnTo>
                  <a:cubicBezTo>
                    <a:pt x="2243289" y="379531"/>
                    <a:pt x="2239033" y="389807"/>
                    <a:pt x="2231456" y="397384"/>
                  </a:cubicBezTo>
                  <a:cubicBezTo>
                    <a:pt x="2223879" y="404961"/>
                    <a:pt x="2213602" y="409217"/>
                    <a:pt x="2202887" y="409217"/>
                  </a:cubicBezTo>
                  <a:lnTo>
                    <a:pt x="40402" y="409217"/>
                  </a:lnTo>
                  <a:cubicBezTo>
                    <a:pt x="18089" y="409217"/>
                    <a:pt x="0" y="391129"/>
                    <a:pt x="0" y="368815"/>
                  </a:cubicBezTo>
                  <a:lnTo>
                    <a:pt x="0" y="40402"/>
                  </a:lnTo>
                  <a:cubicBezTo>
                    <a:pt x="0" y="18089"/>
                    <a:pt x="18089" y="0"/>
                    <a:pt x="4040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2243289" cy="523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264"/>
                </a:lnSpc>
                <a:spcBef>
                  <a:spcPct val="0"/>
                </a:spcBef>
              </a:pPr>
              <a:r>
                <a:rPr lang="en-US" sz="1855" b="1" spc="92">
                  <a:solidFill>
                    <a:srgbClr val="18468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RIDE THE RIVER</a:t>
              </a:r>
            </a:p>
          </p:txBody>
        </p:sp>
      </p:grpSp>
      <p:sp>
        <p:nvSpPr>
          <p:cNvPr id="19" name="AutoShape 19"/>
          <p:cNvSpPr/>
          <p:nvPr/>
        </p:nvSpPr>
        <p:spPr>
          <a:xfrm>
            <a:off x="151227" y="9029038"/>
            <a:ext cx="426174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4705576" y="9029038"/>
            <a:ext cx="426174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9262425" y="9029038"/>
            <a:ext cx="426174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3819275" y="9029038"/>
            <a:ext cx="426174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5018398" y="2755190"/>
            <a:ext cx="3760279" cy="3760279"/>
          </a:xfrm>
          <a:custGeom>
            <a:avLst/>
            <a:gdLst/>
            <a:ahLst/>
            <a:cxnLst/>
            <a:rect l="l" t="t" r="r" b="b"/>
            <a:pathLst>
              <a:path w="3760279" h="3760279">
                <a:moveTo>
                  <a:pt x="0" y="0"/>
                </a:moveTo>
                <a:lnTo>
                  <a:pt x="3760279" y="0"/>
                </a:lnTo>
                <a:lnTo>
                  <a:pt x="3760279" y="3760279"/>
                </a:lnTo>
                <a:lnTo>
                  <a:pt x="0" y="376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878399" y="2962449"/>
            <a:ext cx="4365465" cy="3055826"/>
          </a:xfrm>
          <a:custGeom>
            <a:avLst/>
            <a:gdLst/>
            <a:ahLst/>
            <a:cxnLst/>
            <a:rect l="l" t="t" r="r" b="b"/>
            <a:pathLst>
              <a:path w="4365465" h="3055826">
                <a:moveTo>
                  <a:pt x="0" y="0"/>
                </a:moveTo>
                <a:lnTo>
                  <a:pt x="4365465" y="0"/>
                </a:lnTo>
                <a:lnTo>
                  <a:pt x="4365465" y="3055826"/>
                </a:lnTo>
                <a:lnTo>
                  <a:pt x="0" y="3055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19087" y="3055311"/>
            <a:ext cx="3826803" cy="2870102"/>
          </a:xfrm>
          <a:custGeom>
            <a:avLst/>
            <a:gdLst/>
            <a:ahLst/>
            <a:cxnLst/>
            <a:rect l="l" t="t" r="r" b="b"/>
            <a:pathLst>
              <a:path w="3826803" h="2870102">
                <a:moveTo>
                  <a:pt x="0" y="0"/>
                </a:moveTo>
                <a:lnTo>
                  <a:pt x="3826802" y="0"/>
                </a:lnTo>
                <a:lnTo>
                  <a:pt x="3826802" y="2870102"/>
                </a:lnTo>
                <a:lnTo>
                  <a:pt x="0" y="287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9716553" y="3782833"/>
            <a:ext cx="3955552" cy="1536452"/>
            <a:chOff x="0" y="0"/>
            <a:chExt cx="5274070" cy="2048602"/>
          </a:xfrm>
        </p:grpSpPr>
        <p:sp>
          <p:nvSpPr>
            <p:cNvPr id="27" name="Freeform 27"/>
            <p:cNvSpPr/>
            <p:nvPr/>
          </p:nvSpPr>
          <p:spPr>
            <a:xfrm>
              <a:off x="788950" y="1306051"/>
              <a:ext cx="4485120" cy="742552"/>
            </a:xfrm>
            <a:custGeom>
              <a:avLst/>
              <a:gdLst/>
              <a:ahLst/>
              <a:cxnLst/>
              <a:rect l="l" t="t" r="r" b="b"/>
              <a:pathLst>
                <a:path w="4485120" h="742552">
                  <a:moveTo>
                    <a:pt x="0" y="0"/>
                  </a:moveTo>
                  <a:lnTo>
                    <a:pt x="4485120" y="0"/>
                  </a:lnTo>
                  <a:lnTo>
                    <a:pt x="4485120" y="742551"/>
                  </a:lnTo>
                  <a:lnTo>
                    <a:pt x="0" y="742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738" b="-4738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2807466" y="606158"/>
              <a:ext cx="1528019" cy="821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50"/>
                </a:lnSpc>
                <a:spcBef>
                  <a:spcPct val="0"/>
                </a:spcBef>
              </a:pPr>
              <a:r>
                <a:rPr lang="en-US" sz="3679" b="1" u="none" strike="noStrike">
                  <a:solidFill>
                    <a:srgbClr val="00674E"/>
                  </a:solidFill>
                  <a:latin typeface="Pines Bold"/>
                  <a:ea typeface="Pines Bold"/>
                  <a:cs typeface="Pines Bold"/>
                  <a:sym typeface="Pines Bold"/>
                </a:rPr>
                <a:t>River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211952" y="710824"/>
              <a:ext cx="663790" cy="450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69"/>
                </a:lnSpc>
                <a:spcBef>
                  <a:spcPct val="0"/>
                </a:spcBef>
              </a:pPr>
              <a:r>
                <a:rPr lang="en-US" sz="2049" b="1" u="none" strike="noStrike">
                  <a:solidFill>
                    <a:srgbClr val="00674E"/>
                  </a:solidFill>
                  <a:latin typeface="Pines Bold"/>
                  <a:ea typeface="Pines Bold"/>
                  <a:cs typeface="Pines Bold"/>
                  <a:sym typeface="Pines Bold"/>
                </a:rPr>
                <a:t>the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50968" y="89563"/>
              <a:ext cx="2320507" cy="821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50"/>
                </a:lnSpc>
              </a:pPr>
              <a:r>
                <a:rPr lang="en-US" sz="3679" b="1">
                  <a:solidFill>
                    <a:srgbClr val="00674E"/>
                  </a:solidFill>
                  <a:latin typeface="Pines Bold"/>
                  <a:ea typeface="Pines Bold"/>
                  <a:cs typeface="Pines Bold"/>
                  <a:sym typeface="Pines Bold"/>
                </a:rPr>
                <a:t>Explore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2211952" cy="2026701"/>
            </a:xfrm>
            <a:custGeom>
              <a:avLst/>
              <a:gdLst/>
              <a:ahLst/>
              <a:cxnLst/>
              <a:rect l="l" t="t" r="r" b="b"/>
              <a:pathLst>
                <a:path w="2211952" h="2026701">
                  <a:moveTo>
                    <a:pt x="0" y="0"/>
                  </a:moveTo>
                  <a:lnTo>
                    <a:pt x="2211952" y="0"/>
                  </a:lnTo>
                  <a:lnTo>
                    <a:pt x="2211952" y="2026701"/>
                  </a:lnTo>
                  <a:lnTo>
                    <a:pt x="0" y="2026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726654" y="855325"/>
            <a:ext cx="12596775" cy="128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5"/>
              </a:lnSpc>
              <a:spcBef>
                <a:spcPct val="0"/>
              </a:spcBef>
            </a:pPr>
            <a:r>
              <a:rPr lang="en-US" sz="753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EVENTS &amp; PROGRAMS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1227" y="7640028"/>
            <a:ext cx="4261746" cy="113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67"/>
              </a:lnSpc>
            </a:pPr>
            <a:r>
              <a:rPr lang="en-US" sz="1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Rive</a:t>
            </a:r>
            <a:r>
              <a:rPr lang="en-US" sz="1619" u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 Action's annual paddle event on the Mississippi River lets paddlers will launch from eight sites across the Quad Cities to take over the river for the day.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705576" y="7640028"/>
            <a:ext cx="4261746" cy="113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67"/>
              </a:lnSpc>
            </a:pPr>
            <a:r>
              <a:rPr lang="en-US" sz="1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River Action’s annual adventure triathlon takes place on the Mississippi at the Sylvan Slough and on Sylvan Island. All skill levels paddle, ride, and run this race.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262425" y="7640028"/>
            <a:ext cx="4261746" cy="113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67"/>
              </a:lnSpc>
            </a:pPr>
            <a:r>
              <a:rPr lang="en-US" sz="1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River Action’s Summer Program, the Explore the River Series of Channel Cat Talks &amp; Riverine Walks, teaches about nature history, and culture of our river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819275" y="7640028"/>
            <a:ext cx="4261746" cy="113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67"/>
              </a:lnSpc>
            </a:pPr>
            <a:r>
              <a:rPr lang="en-US" sz="1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River Action’s Father’s Day bicycle event is for all ages. Families, groups, and cyclists ride the riverfront trails. In 2025 they road the trails of Arsenal Island.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68698" y="9113205"/>
            <a:ext cx="3826803" cy="33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8"/>
              </a:lnSpc>
            </a:pPr>
            <a:r>
              <a:rPr lang="en-US" sz="192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FLOATZILLAQC.ORG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923047" y="9113205"/>
            <a:ext cx="3826803" cy="33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8"/>
              </a:lnSpc>
            </a:pPr>
            <a:r>
              <a:rPr lang="en-US" sz="192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TAMINGOFTHESLOUGH.ORG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479897" y="9113205"/>
            <a:ext cx="3826803" cy="33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8"/>
              </a:lnSpc>
            </a:pPr>
            <a:r>
              <a:rPr lang="en-US" sz="192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RIVERACTION.ORG/EDUCATION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036746" y="9113205"/>
            <a:ext cx="3826803" cy="33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8"/>
              </a:lnSpc>
            </a:pPr>
            <a:r>
              <a:rPr lang="en-US" sz="192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RIVERACTION.ORG/RIDE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74413" b="-336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5601" y="3372447"/>
            <a:ext cx="13184873" cy="115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5"/>
              </a:lnSpc>
            </a:pPr>
            <a:r>
              <a:rPr lang="en-US" sz="89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THANK YOU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5601" y="4666586"/>
            <a:ext cx="14435473" cy="8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1"/>
              </a:lnSpc>
              <a:spcBef>
                <a:spcPct val="0"/>
              </a:spcBef>
            </a:pPr>
            <a:r>
              <a:rPr lang="en-US" sz="482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Visit riveraction.org/whatwedo to learn more.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16465" y="9345169"/>
            <a:ext cx="3563422" cy="521149"/>
            <a:chOff x="0" y="0"/>
            <a:chExt cx="4751229" cy="694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3226" cy="694866"/>
            </a:xfrm>
            <a:custGeom>
              <a:avLst/>
              <a:gdLst/>
              <a:ahLst/>
              <a:cxnLst/>
              <a:rect l="l" t="t" r="r" b="b"/>
              <a:pathLst>
                <a:path w="713226" h="694866">
                  <a:moveTo>
                    <a:pt x="0" y="0"/>
                  </a:moveTo>
                  <a:lnTo>
                    <a:pt x="713226" y="0"/>
                  </a:lnTo>
                  <a:lnTo>
                    <a:pt x="713226" y="694866"/>
                  </a:lnTo>
                  <a:lnTo>
                    <a:pt x="0" y="694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728037" y="115730"/>
              <a:ext cx="4023192" cy="489711"/>
              <a:chOff x="0" y="0"/>
              <a:chExt cx="8377746" cy="101975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49704" y="594522"/>
            <a:ext cx="6694439" cy="9097956"/>
          </a:xfrm>
          <a:custGeom>
            <a:avLst/>
            <a:gdLst/>
            <a:ahLst/>
            <a:cxnLst/>
            <a:rect l="l" t="t" r="r" b="b"/>
            <a:pathLst>
              <a:path w="6694439" h="9097956">
                <a:moveTo>
                  <a:pt x="0" y="0"/>
                </a:moveTo>
                <a:lnTo>
                  <a:pt x="6694439" y="0"/>
                </a:lnTo>
                <a:lnTo>
                  <a:pt x="6694439" y="9097956"/>
                </a:lnTo>
                <a:lnTo>
                  <a:pt x="0" y="909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52" b="-2727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38932" y="4714770"/>
            <a:ext cx="8268136" cy="315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6302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On Arsenal Island with view of dam</a:t>
            </a:r>
          </a:p>
          <a:p>
            <a:pPr marL="712470" lvl="1" indent="-356235" algn="just">
              <a:lnSpc>
                <a:spcPts val="6302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Hot chili over open fire</a:t>
            </a:r>
          </a:p>
          <a:p>
            <a:pPr marL="712470" lvl="1" indent="-356235" algn="just">
              <a:lnSpc>
                <a:spcPts val="6302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Hot chocolate</a:t>
            </a:r>
          </a:p>
          <a:p>
            <a:pPr marL="712470" lvl="1" indent="-356235" algn="just">
              <a:lnSpc>
                <a:spcPts val="6302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Viewing scopes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05610" y="9421908"/>
            <a:ext cx="2855425" cy="417605"/>
            <a:chOff x="0" y="0"/>
            <a:chExt cx="3807233" cy="556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892312" y="1619015"/>
            <a:ext cx="8509215" cy="277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5"/>
              </a:lnSpc>
            </a:pPr>
            <a:r>
              <a:rPr lang="en-US" sz="745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January: View the Eagles From a Tee-Pee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5610" y="9421908"/>
            <a:ext cx="2855425" cy="417605"/>
            <a:chOff x="0" y="0"/>
            <a:chExt cx="3807233" cy="5568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7" name="Freeform 17"/>
          <p:cNvSpPr/>
          <p:nvPr/>
        </p:nvSpPr>
        <p:spPr>
          <a:xfrm>
            <a:off x="13219723" y="1318995"/>
            <a:ext cx="4165321" cy="7291590"/>
          </a:xfrm>
          <a:custGeom>
            <a:avLst/>
            <a:gdLst/>
            <a:ahLst/>
            <a:cxnLst/>
            <a:rect l="l" t="t" r="r" b="b"/>
            <a:pathLst>
              <a:path w="4165321" h="7291590">
                <a:moveTo>
                  <a:pt x="0" y="0"/>
                </a:moveTo>
                <a:lnTo>
                  <a:pt x="4165321" y="0"/>
                </a:lnTo>
                <a:lnTo>
                  <a:pt x="4165321" y="7291590"/>
                </a:lnTo>
                <a:lnTo>
                  <a:pt x="0" y="7291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14417" y="2916865"/>
            <a:ext cx="11666927" cy="555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6302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30,000 brochures</a:t>
            </a:r>
          </a:p>
          <a:p>
            <a:pPr marL="712470" lvl="1" indent="-356235" algn="just">
              <a:lnSpc>
                <a:spcPts val="6302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Calendar of events supplement to Quad City Times</a:t>
            </a:r>
          </a:p>
          <a:p>
            <a:pPr marL="712470" lvl="1" indent="-356235" algn="just">
              <a:lnSpc>
                <a:spcPts val="6302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Year of the River song to local radio and TV stations</a:t>
            </a:r>
          </a:p>
          <a:p>
            <a:pPr marL="712470" lvl="1" indent="-356235" algn="just">
              <a:lnSpc>
                <a:spcPts val="6302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Joined By a River logo on t-shirts, telephone books, billboards, tote bags, bottles of Mississippi River water, and distribution of logo to any organization that wanted to use it.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8594" y="1737433"/>
            <a:ext cx="13240554" cy="92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7"/>
              </a:lnSpc>
            </a:pPr>
            <a:r>
              <a:rPr lang="en-US" sz="71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Promotional Campaign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28956" y="836394"/>
            <a:ext cx="13240554" cy="178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7"/>
              </a:lnSpc>
            </a:pPr>
            <a:r>
              <a:rPr lang="en-US" sz="71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Quad City Marathon and Year of the River Regatta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65950" y="3311827"/>
            <a:ext cx="5803189" cy="2562672"/>
            <a:chOff x="0" y="0"/>
            <a:chExt cx="7737585" cy="3416896"/>
          </a:xfrm>
        </p:grpSpPr>
        <p:sp>
          <p:nvSpPr>
            <p:cNvPr id="5" name="Freeform 5"/>
            <p:cNvSpPr/>
            <p:nvPr/>
          </p:nvSpPr>
          <p:spPr>
            <a:xfrm flipH="1" flipV="1">
              <a:off x="0" y="0"/>
              <a:ext cx="7737585" cy="2872899"/>
            </a:xfrm>
            <a:custGeom>
              <a:avLst/>
              <a:gdLst/>
              <a:ahLst/>
              <a:cxnLst/>
              <a:rect l="l" t="t" r="r" b="b"/>
              <a:pathLst>
                <a:path w="7737585" h="2872899">
                  <a:moveTo>
                    <a:pt x="7737585" y="2872899"/>
                  </a:moveTo>
                  <a:lnTo>
                    <a:pt x="0" y="2872899"/>
                  </a:lnTo>
                  <a:lnTo>
                    <a:pt x="0" y="0"/>
                  </a:lnTo>
                  <a:lnTo>
                    <a:pt x="7737585" y="0"/>
                  </a:lnTo>
                  <a:lnTo>
                    <a:pt x="7737585" y="2872899"/>
                  </a:lnTo>
                  <a:close/>
                </a:path>
              </a:pathLst>
            </a:custGeom>
            <a:blipFill>
              <a:blip r:embed="rId3"/>
              <a:stretch>
                <a:fillRect t="-321474" r="-129622" b="-19696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87" y="2872899"/>
              <a:ext cx="7513612" cy="543997"/>
            </a:xfrm>
            <a:custGeom>
              <a:avLst/>
              <a:gdLst/>
              <a:ahLst/>
              <a:cxnLst/>
              <a:rect l="l" t="t" r="r" b="b"/>
              <a:pathLst>
                <a:path w="7513612" h="543997">
                  <a:moveTo>
                    <a:pt x="0" y="0"/>
                  </a:moveTo>
                  <a:lnTo>
                    <a:pt x="7513611" y="0"/>
                  </a:lnTo>
                  <a:lnTo>
                    <a:pt x="7513611" y="543997"/>
                  </a:lnTo>
                  <a:lnTo>
                    <a:pt x="0" y="543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2221" b="-62221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756972" y="552480"/>
              <a:ext cx="6223640" cy="148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43"/>
                </a:lnSpc>
              </a:pPr>
              <a:r>
                <a:rPr lang="en-US" sz="3245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Run on riverfront streets and bridges.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46704" y="6300707"/>
            <a:ext cx="5803189" cy="3434847"/>
            <a:chOff x="0" y="0"/>
            <a:chExt cx="7737585" cy="4579796"/>
          </a:xfrm>
        </p:grpSpPr>
        <p:sp>
          <p:nvSpPr>
            <p:cNvPr id="9" name="Freeform 9"/>
            <p:cNvSpPr/>
            <p:nvPr/>
          </p:nvSpPr>
          <p:spPr>
            <a:xfrm flipH="1" flipV="1">
              <a:off x="0" y="0"/>
              <a:ext cx="7737585" cy="3850655"/>
            </a:xfrm>
            <a:custGeom>
              <a:avLst/>
              <a:gdLst/>
              <a:ahLst/>
              <a:cxnLst/>
              <a:rect l="l" t="t" r="r" b="b"/>
              <a:pathLst>
                <a:path w="7737585" h="3850655">
                  <a:moveTo>
                    <a:pt x="7737585" y="3850655"/>
                  </a:moveTo>
                  <a:lnTo>
                    <a:pt x="0" y="3850655"/>
                  </a:lnTo>
                  <a:lnTo>
                    <a:pt x="0" y="0"/>
                  </a:lnTo>
                  <a:lnTo>
                    <a:pt x="7737585" y="0"/>
                  </a:lnTo>
                  <a:lnTo>
                    <a:pt x="7737585" y="3850655"/>
                  </a:lnTo>
                  <a:close/>
                </a:path>
              </a:pathLst>
            </a:custGeom>
            <a:blipFill>
              <a:blip r:embed="rId3"/>
              <a:stretch>
                <a:fillRect t="-227150" r="-129622" b="-13425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1987" y="3850655"/>
              <a:ext cx="7513612" cy="729140"/>
            </a:xfrm>
            <a:custGeom>
              <a:avLst/>
              <a:gdLst/>
              <a:ahLst/>
              <a:cxnLst/>
              <a:rect l="l" t="t" r="r" b="b"/>
              <a:pathLst>
                <a:path w="7513612" h="729140">
                  <a:moveTo>
                    <a:pt x="0" y="0"/>
                  </a:moveTo>
                  <a:lnTo>
                    <a:pt x="7513611" y="0"/>
                  </a:lnTo>
                  <a:lnTo>
                    <a:pt x="7513611" y="729141"/>
                  </a:lnTo>
                  <a:lnTo>
                    <a:pt x="0" y="729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3726" b="-33726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566498" y="695173"/>
              <a:ext cx="6604590" cy="224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43"/>
                </a:lnSpc>
              </a:pPr>
              <a:r>
                <a:rPr lang="en-US" sz="3245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Promoted the Quad Cities as being joined by the Mississippi River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68826" y="3157878"/>
            <a:ext cx="7889482" cy="6936813"/>
            <a:chOff x="0" y="0"/>
            <a:chExt cx="10519310" cy="9249084"/>
          </a:xfrm>
        </p:grpSpPr>
        <p:sp>
          <p:nvSpPr>
            <p:cNvPr id="13" name="Freeform 13"/>
            <p:cNvSpPr/>
            <p:nvPr/>
          </p:nvSpPr>
          <p:spPr>
            <a:xfrm flipH="1" flipV="1">
              <a:off x="0" y="0"/>
              <a:ext cx="10519310" cy="7776556"/>
            </a:xfrm>
            <a:custGeom>
              <a:avLst/>
              <a:gdLst/>
              <a:ahLst/>
              <a:cxnLst/>
              <a:rect l="l" t="t" r="r" b="b"/>
              <a:pathLst>
                <a:path w="10519310" h="7776556">
                  <a:moveTo>
                    <a:pt x="10519310" y="7776556"/>
                  </a:moveTo>
                  <a:lnTo>
                    <a:pt x="0" y="7776556"/>
                  </a:lnTo>
                  <a:lnTo>
                    <a:pt x="0" y="0"/>
                  </a:lnTo>
                  <a:lnTo>
                    <a:pt x="10519310" y="0"/>
                  </a:lnTo>
                  <a:lnTo>
                    <a:pt x="10519310" y="7776556"/>
                  </a:lnTo>
                  <a:close/>
                </a:path>
              </a:pathLst>
            </a:custGeom>
            <a:blipFill>
              <a:blip r:embed="rId3"/>
              <a:stretch>
                <a:fillRect t="-136571" r="-129622" b="-7403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2247" y="7776556"/>
              <a:ext cx="10214816" cy="1472528"/>
            </a:xfrm>
            <a:custGeom>
              <a:avLst/>
              <a:gdLst/>
              <a:ahLst/>
              <a:cxnLst/>
              <a:rect l="l" t="t" r="r" b="b"/>
              <a:pathLst>
                <a:path w="10214816" h="1472528">
                  <a:moveTo>
                    <a:pt x="0" y="0"/>
                  </a:moveTo>
                  <a:lnTo>
                    <a:pt x="10214816" y="0"/>
                  </a:lnTo>
                  <a:lnTo>
                    <a:pt x="10214816" y="1472528"/>
                  </a:lnTo>
                  <a:lnTo>
                    <a:pt x="0" y="1472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362" b="-6362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015978" y="870438"/>
              <a:ext cx="9041339" cy="5947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05"/>
                </a:lnSpc>
              </a:pPr>
              <a:r>
                <a:rPr lang="en-US" sz="314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All five boat clubs collaborated for the first time on:</a:t>
              </a:r>
            </a:p>
            <a:p>
              <a:pPr marL="679332" lvl="1" indent="-339666" algn="l">
                <a:lnSpc>
                  <a:spcPts val="4405"/>
                </a:lnSpc>
                <a:buFont typeface="Arial"/>
                <a:buChar char="•"/>
              </a:pPr>
              <a:r>
                <a:rPr lang="en-US" sz="314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Sailboat racing</a:t>
              </a:r>
            </a:p>
            <a:p>
              <a:pPr marL="679332" lvl="1" indent="-339666" algn="l">
                <a:lnSpc>
                  <a:spcPts val="4405"/>
                </a:lnSpc>
                <a:buFont typeface="Arial"/>
                <a:buChar char="•"/>
              </a:pPr>
              <a:r>
                <a:rPr lang="en-US" sz="314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Water skiiing</a:t>
              </a:r>
            </a:p>
            <a:p>
              <a:pPr marL="679332" lvl="1" indent="-339666" algn="l">
                <a:lnSpc>
                  <a:spcPts val="4405"/>
                </a:lnSpc>
                <a:buFont typeface="Arial"/>
                <a:buChar char="•"/>
              </a:pPr>
              <a:r>
                <a:rPr lang="en-US" sz="314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Boat parade</a:t>
              </a:r>
            </a:p>
            <a:p>
              <a:pPr marL="679332" lvl="1" indent="-339666" algn="l">
                <a:lnSpc>
                  <a:spcPts val="4405"/>
                </a:lnSpc>
                <a:buFont typeface="Arial"/>
                <a:buChar char="•"/>
              </a:pPr>
              <a:r>
                <a:rPr lang="en-US" sz="314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Boat safety demonstrations</a:t>
              </a:r>
            </a:p>
            <a:p>
              <a:pPr marL="679332" lvl="1" indent="-339666" algn="l">
                <a:lnSpc>
                  <a:spcPts val="4405"/>
                </a:lnSpc>
                <a:buFont typeface="Arial"/>
                <a:buChar char="•"/>
              </a:pPr>
              <a:r>
                <a:rPr lang="en-US" sz="3146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bands, food, wind sailing, and ‘yacht open houses’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138327" y="256864"/>
            <a:ext cx="2855425" cy="417605"/>
            <a:chOff x="0" y="0"/>
            <a:chExt cx="3807233" cy="5568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51500" b="-26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8709" y="-14924631"/>
            <a:ext cx="14252015" cy="15953331"/>
          </a:xfrm>
          <a:custGeom>
            <a:avLst/>
            <a:gdLst/>
            <a:ahLst/>
            <a:cxnLst/>
            <a:rect l="l" t="t" r="r" b="b"/>
            <a:pathLst>
              <a:path w="14252015" h="15953331">
                <a:moveTo>
                  <a:pt x="0" y="0"/>
                </a:moveTo>
                <a:lnTo>
                  <a:pt x="14252014" y="0"/>
                </a:lnTo>
                <a:lnTo>
                  <a:pt x="14252014" y="15953331"/>
                </a:lnTo>
                <a:lnTo>
                  <a:pt x="0" y="159533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366778" y="2735775"/>
            <a:ext cx="13240554" cy="92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7"/>
              </a:lnSpc>
            </a:pPr>
            <a:r>
              <a:rPr lang="en-US" sz="71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Speakers Bureau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19848" y="4049411"/>
            <a:ext cx="15648303" cy="219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6"/>
              </a:lnSpc>
            </a:pPr>
            <a:r>
              <a:rPr lang="en-US" sz="421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•Presentations to civic groups once a week for entire year</a:t>
            </a:r>
          </a:p>
          <a:p>
            <a:pPr algn="l">
              <a:lnSpc>
                <a:spcPts val="5896"/>
              </a:lnSpc>
              <a:spcBef>
                <a:spcPct val="0"/>
              </a:spcBef>
            </a:pPr>
            <a:r>
              <a:rPr lang="en-US" sz="421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•Promoted Beautification Trust Fund donations</a:t>
            </a:r>
          </a:p>
          <a:p>
            <a:pPr algn="l">
              <a:lnSpc>
                <a:spcPts val="5896"/>
              </a:lnSpc>
              <a:spcBef>
                <a:spcPct val="0"/>
              </a:spcBef>
            </a:pPr>
            <a:endParaRPr lang="en-US" sz="4211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5138327" y="256864"/>
            <a:ext cx="2855425" cy="417605"/>
            <a:chOff x="0" y="0"/>
            <a:chExt cx="3807233" cy="5568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9445" b="-483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8709" y="-14924631"/>
            <a:ext cx="14252015" cy="15953331"/>
          </a:xfrm>
          <a:custGeom>
            <a:avLst/>
            <a:gdLst/>
            <a:ahLst/>
            <a:cxnLst/>
            <a:rect l="l" t="t" r="r" b="b"/>
            <a:pathLst>
              <a:path w="14252015" h="15953331">
                <a:moveTo>
                  <a:pt x="0" y="0"/>
                </a:moveTo>
                <a:lnTo>
                  <a:pt x="14252014" y="0"/>
                </a:lnTo>
                <a:lnTo>
                  <a:pt x="14252014" y="15953331"/>
                </a:lnTo>
                <a:lnTo>
                  <a:pt x="0" y="159533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365601" y="1956240"/>
            <a:ext cx="11305637" cy="178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7"/>
              </a:lnSpc>
            </a:pPr>
            <a:r>
              <a:rPr lang="en-US" sz="71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Dream of the River in the Year 2000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5601" y="4267740"/>
            <a:ext cx="15355549" cy="3283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7"/>
              </a:lnSpc>
            </a:pPr>
            <a:r>
              <a:rPr lang="en-US" sz="375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•Collaboration with School of Design, Iowa State University</a:t>
            </a:r>
          </a:p>
          <a:p>
            <a:pPr algn="l">
              <a:lnSpc>
                <a:spcPts val="5257"/>
              </a:lnSpc>
            </a:pPr>
            <a:r>
              <a:rPr lang="en-US" sz="375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•Designs for 22-mile area of Quad City riverfront</a:t>
            </a:r>
          </a:p>
          <a:p>
            <a:pPr algn="l">
              <a:lnSpc>
                <a:spcPts val="5257"/>
              </a:lnSpc>
            </a:pPr>
            <a:r>
              <a:rPr lang="en-US" sz="375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•Placed in local museums, libraries, colleges, bank lobbies, etc.</a:t>
            </a:r>
          </a:p>
          <a:p>
            <a:pPr algn="l">
              <a:lnSpc>
                <a:spcPts val="5257"/>
              </a:lnSpc>
              <a:spcBef>
                <a:spcPct val="0"/>
              </a:spcBef>
            </a:pPr>
            <a:r>
              <a:rPr lang="en-US" sz="375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•89-page design studies booklet placed with display</a:t>
            </a:r>
          </a:p>
          <a:p>
            <a:pPr algn="l">
              <a:lnSpc>
                <a:spcPts val="5257"/>
              </a:lnSpc>
              <a:spcBef>
                <a:spcPct val="0"/>
              </a:spcBef>
            </a:pPr>
            <a:endParaRPr lang="en-US" sz="3755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24600" y="9486005"/>
            <a:ext cx="2855425" cy="417605"/>
            <a:chOff x="0" y="0"/>
            <a:chExt cx="3807233" cy="5568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4600" y="9486005"/>
            <a:ext cx="2855425" cy="417605"/>
            <a:chOff x="0" y="0"/>
            <a:chExt cx="3807233" cy="5568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7" name="Freeform 17"/>
          <p:cNvSpPr/>
          <p:nvPr/>
        </p:nvSpPr>
        <p:spPr>
          <a:xfrm>
            <a:off x="12716528" y="867597"/>
            <a:ext cx="4752294" cy="3833428"/>
          </a:xfrm>
          <a:custGeom>
            <a:avLst/>
            <a:gdLst/>
            <a:ahLst/>
            <a:cxnLst/>
            <a:rect l="l" t="t" r="r" b="b"/>
            <a:pathLst>
              <a:path w="4752294" h="3833428">
                <a:moveTo>
                  <a:pt x="0" y="0"/>
                </a:moveTo>
                <a:lnTo>
                  <a:pt x="4752294" y="0"/>
                </a:lnTo>
                <a:lnTo>
                  <a:pt x="4752294" y="3833428"/>
                </a:lnTo>
                <a:lnTo>
                  <a:pt x="0" y="3833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367" r="-802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335148" y="5772756"/>
            <a:ext cx="5039864" cy="3028166"/>
          </a:xfrm>
          <a:custGeom>
            <a:avLst/>
            <a:gdLst/>
            <a:ahLst/>
            <a:cxnLst/>
            <a:rect l="l" t="t" r="r" b="b"/>
            <a:pathLst>
              <a:path w="5039864" h="3028166">
                <a:moveTo>
                  <a:pt x="0" y="0"/>
                </a:moveTo>
                <a:lnTo>
                  <a:pt x="5039864" y="0"/>
                </a:lnTo>
                <a:lnTo>
                  <a:pt x="5039864" y="3028166"/>
                </a:lnTo>
                <a:lnTo>
                  <a:pt x="0" y="30281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95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548261" y="5306031"/>
            <a:ext cx="7311110" cy="4228642"/>
          </a:xfrm>
          <a:custGeom>
            <a:avLst/>
            <a:gdLst/>
            <a:ahLst/>
            <a:cxnLst/>
            <a:rect l="l" t="t" r="r" b="b"/>
            <a:pathLst>
              <a:path w="7311110" h="4228642">
                <a:moveTo>
                  <a:pt x="0" y="0"/>
                </a:moveTo>
                <a:lnTo>
                  <a:pt x="7311110" y="0"/>
                </a:lnTo>
                <a:lnTo>
                  <a:pt x="7311110" y="4228642"/>
                </a:lnTo>
                <a:lnTo>
                  <a:pt x="0" y="42286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5191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82575" y="948595"/>
            <a:ext cx="13184873" cy="199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5"/>
              </a:lnSpc>
            </a:pPr>
            <a:r>
              <a:rPr lang="en-US" sz="89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QC Symphony</a:t>
            </a:r>
          </a:p>
          <a:p>
            <a:pPr algn="l">
              <a:lnSpc>
                <a:spcPts val="6857"/>
              </a:lnSpc>
            </a:pPr>
            <a:r>
              <a:rPr lang="en-US" sz="71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Riverfront Pops Concert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6097" y="3347278"/>
            <a:ext cx="9314151" cy="1958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7"/>
              </a:lnSpc>
              <a:spcBef>
                <a:spcPct val="0"/>
              </a:spcBef>
            </a:pPr>
            <a:r>
              <a:rPr lang="en-US" sz="375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•6,000 in attendance for first-ever riverfront concert by QC Symphony</a:t>
            </a:r>
          </a:p>
          <a:p>
            <a:pPr algn="l">
              <a:lnSpc>
                <a:spcPts val="5257"/>
              </a:lnSpc>
              <a:spcBef>
                <a:spcPct val="0"/>
              </a:spcBef>
            </a:pPr>
            <a:endParaRPr lang="en-US" sz="3755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75474" b="-23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23840" y="2467629"/>
            <a:ext cx="13184873" cy="115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5"/>
              </a:lnSpc>
            </a:pPr>
            <a:r>
              <a:rPr lang="en-US" sz="89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Time and the River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35202" y="4087065"/>
            <a:ext cx="11655686" cy="203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7"/>
              </a:lnSpc>
            </a:pPr>
            <a:r>
              <a:rPr lang="en-US" sz="389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•A play by local playwright Julie McDonald</a:t>
            </a:r>
          </a:p>
          <a:p>
            <a:pPr algn="l">
              <a:lnSpc>
                <a:spcPts val="5447"/>
              </a:lnSpc>
            </a:pPr>
            <a:r>
              <a:rPr lang="en-US" sz="389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•About our river heritage</a:t>
            </a:r>
          </a:p>
          <a:p>
            <a:pPr algn="l">
              <a:lnSpc>
                <a:spcPts val="5447"/>
              </a:lnSpc>
              <a:spcBef>
                <a:spcPct val="0"/>
              </a:spcBef>
            </a:pPr>
            <a:r>
              <a:rPr lang="en-US" sz="389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•Presented at Black Hawk State Historic Site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24600" y="9486005"/>
            <a:ext cx="2855425" cy="417605"/>
            <a:chOff x="0" y="0"/>
            <a:chExt cx="3807233" cy="556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23840" y="2843477"/>
            <a:ext cx="13184873" cy="115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5"/>
              </a:lnSpc>
            </a:pPr>
            <a:r>
              <a:rPr lang="en-US" sz="8943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Beautification Projects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3840" y="4156666"/>
            <a:ext cx="14203095" cy="203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7"/>
              </a:lnSpc>
            </a:pPr>
            <a:r>
              <a:rPr lang="en-US" sz="389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•Lighthouse Park on Davenport’s East River Drive</a:t>
            </a:r>
          </a:p>
          <a:p>
            <a:pPr algn="l">
              <a:lnSpc>
                <a:spcPts val="5447"/>
              </a:lnSpc>
            </a:pPr>
            <a:r>
              <a:rPr lang="en-US" sz="3891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•17th Street Park Poject at foot of Moline’s 17th Street</a:t>
            </a:r>
          </a:p>
          <a:p>
            <a:pPr algn="l">
              <a:lnSpc>
                <a:spcPts val="5447"/>
              </a:lnSpc>
              <a:spcBef>
                <a:spcPct val="0"/>
              </a:spcBef>
            </a:pPr>
            <a:endParaRPr lang="en-US" sz="3891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24600" y="9486005"/>
            <a:ext cx="2855425" cy="417605"/>
            <a:chOff x="0" y="0"/>
            <a:chExt cx="3807233" cy="556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1519" cy="556806"/>
            </a:xfrm>
            <a:custGeom>
              <a:avLst/>
              <a:gdLst/>
              <a:ahLst/>
              <a:cxnLst/>
              <a:rect l="l" t="t" r="r" b="b"/>
              <a:pathLst>
                <a:path w="571519" h="556806">
                  <a:moveTo>
                    <a:pt x="0" y="0"/>
                  </a:moveTo>
                  <a:lnTo>
                    <a:pt x="571519" y="0"/>
                  </a:lnTo>
                  <a:lnTo>
                    <a:pt x="571519" y="556806"/>
                  </a:lnTo>
                  <a:lnTo>
                    <a:pt x="0" y="556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583387" y="92736"/>
              <a:ext cx="3223846" cy="392413"/>
              <a:chOff x="0" y="0"/>
              <a:chExt cx="8377746" cy="101975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3500" y="79248"/>
                <a:ext cx="801624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01624" h="857631">
                    <a:moveTo>
                      <a:pt x="350266" y="382397"/>
                    </a:moveTo>
                    <a:cubicBezTo>
                      <a:pt x="380111" y="382397"/>
                      <a:pt x="396748" y="376428"/>
                      <a:pt x="412242" y="361061"/>
                    </a:cubicBezTo>
                    <a:cubicBezTo>
                      <a:pt x="425323" y="347853"/>
                      <a:pt x="431292" y="333629"/>
                      <a:pt x="433705" y="315722"/>
                    </a:cubicBezTo>
                    <a:cubicBezTo>
                      <a:pt x="434848" y="297815"/>
                      <a:pt x="431419" y="283591"/>
                      <a:pt x="426593" y="271653"/>
                    </a:cubicBezTo>
                    <a:cubicBezTo>
                      <a:pt x="414655" y="250317"/>
                      <a:pt x="398018" y="238379"/>
                      <a:pt x="363474" y="232410"/>
                    </a:cubicBezTo>
                    <a:lnTo>
                      <a:pt x="355092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547" y="1270"/>
                    </a:cubicBezTo>
                    <a:cubicBezTo>
                      <a:pt x="543179" y="11938"/>
                      <a:pt x="619379" y="51308"/>
                      <a:pt x="670560" y="110871"/>
                    </a:cubicBezTo>
                    <a:cubicBezTo>
                      <a:pt x="718185" y="169164"/>
                      <a:pt x="742061" y="245491"/>
                      <a:pt x="733679" y="324104"/>
                    </a:cubicBezTo>
                    <a:cubicBezTo>
                      <a:pt x="723011" y="423037"/>
                      <a:pt x="678942" y="482473"/>
                      <a:pt x="596773" y="514731"/>
                    </a:cubicBezTo>
                    <a:lnTo>
                      <a:pt x="584835" y="519557"/>
                    </a:lnTo>
                    <a:lnTo>
                      <a:pt x="801624" y="857631"/>
                    </a:lnTo>
                    <a:lnTo>
                      <a:pt x="445516" y="857631"/>
                    </a:lnTo>
                    <a:lnTo>
                      <a:pt x="344170" y="646811"/>
                    </a:lnTo>
                    <a:lnTo>
                      <a:pt x="331089" y="621792"/>
                    </a:lnTo>
                    <a:cubicBezTo>
                      <a:pt x="320421" y="599059"/>
                      <a:pt x="308483" y="570484"/>
                      <a:pt x="294132" y="535940"/>
                    </a:cubicBezTo>
                    <a:cubicBezTo>
                      <a:pt x="297688" y="564515"/>
                      <a:pt x="302514" y="596646"/>
                      <a:pt x="304927" y="630047"/>
                    </a:cubicBezTo>
                    <a:lnTo>
                      <a:pt x="307213" y="653923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924687" y="79248"/>
                <a:ext cx="30607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57631">
                    <a:moveTo>
                      <a:pt x="0" y="0"/>
                    </a:moveTo>
                    <a:lnTo>
                      <a:pt x="306070" y="0"/>
                    </a:lnTo>
                    <a:lnTo>
                      <a:pt x="306070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1280795" y="79248"/>
                <a:ext cx="926719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26719" h="857631">
                    <a:moveTo>
                      <a:pt x="0" y="0"/>
                    </a:moveTo>
                    <a:lnTo>
                      <a:pt x="323977" y="0"/>
                    </a:lnTo>
                    <a:lnTo>
                      <a:pt x="445516" y="413258"/>
                    </a:lnTo>
                    <a:cubicBezTo>
                      <a:pt x="449072" y="422783"/>
                      <a:pt x="455041" y="454914"/>
                      <a:pt x="461010" y="517017"/>
                    </a:cubicBezTo>
                    <a:lnTo>
                      <a:pt x="463423" y="565785"/>
                    </a:lnTo>
                    <a:lnTo>
                      <a:pt x="465709" y="533654"/>
                    </a:lnTo>
                    <a:cubicBezTo>
                      <a:pt x="472821" y="455041"/>
                      <a:pt x="478790" y="422910"/>
                      <a:pt x="481203" y="413385"/>
                    </a:cubicBezTo>
                    <a:lnTo>
                      <a:pt x="602742" y="127"/>
                    </a:lnTo>
                    <a:lnTo>
                      <a:pt x="926719" y="127"/>
                    </a:lnTo>
                    <a:lnTo>
                      <a:pt x="599186" y="857631"/>
                    </a:lnTo>
                    <a:lnTo>
                      <a:pt x="32880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2257552" y="79248"/>
                <a:ext cx="577723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577723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571754" y="0"/>
                    </a:lnTo>
                    <a:lnTo>
                      <a:pt x="571754" y="231140"/>
                    </a:lnTo>
                    <a:lnTo>
                      <a:pt x="307340" y="231140"/>
                    </a:lnTo>
                    <a:lnTo>
                      <a:pt x="307340" y="312039"/>
                    </a:lnTo>
                    <a:lnTo>
                      <a:pt x="546735" y="312039"/>
                    </a:lnTo>
                    <a:lnTo>
                      <a:pt x="546735" y="537210"/>
                    </a:lnTo>
                    <a:lnTo>
                      <a:pt x="307340" y="537210"/>
                    </a:lnTo>
                    <a:lnTo>
                      <a:pt x="307340" y="617093"/>
                    </a:lnTo>
                    <a:lnTo>
                      <a:pt x="577723" y="617093"/>
                    </a:lnTo>
                    <a:lnTo>
                      <a:pt x="57772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959100" y="79248"/>
                <a:ext cx="801497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57885">
                    <a:moveTo>
                      <a:pt x="350139" y="382397"/>
                    </a:moveTo>
                    <a:cubicBezTo>
                      <a:pt x="379984" y="382397"/>
                      <a:pt x="396621" y="376428"/>
                      <a:pt x="412115" y="361061"/>
                    </a:cubicBezTo>
                    <a:cubicBezTo>
                      <a:pt x="425196" y="347853"/>
                      <a:pt x="431165" y="333629"/>
                      <a:pt x="433578" y="315722"/>
                    </a:cubicBezTo>
                    <a:cubicBezTo>
                      <a:pt x="434721" y="297815"/>
                      <a:pt x="431165" y="283591"/>
                      <a:pt x="426466" y="271653"/>
                    </a:cubicBezTo>
                    <a:cubicBezTo>
                      <a:pt x="414528" y="250317"/>
                      <a:pt x="397891" y="238379"/>
                      <a:pt x="363347" y="232410"/>
                    </a:cubicBezTo>
                    <a:lnTo>
                      <a:pt x="354965" y="231140"/>
                    </a:lnTo>
                    <a:lnTo>
                      <a:pt x="308483" y="231140"/>
                    </a:lnTo>
                    <a:lnTo>
                      <a:pt x="308483" y="382397"/>
                    </a:lnTo>
                    <a:close/>
                    <a:moveTo>
                      <a:pt x="0" y="857631"/>
                    </a:moveTo>
                    <a:lnTo>
                      <a:pt x="0" y="0"/>
                    </a:lnTo>
                    <a:lnTo>
                      <a:pt x="403733" y="0"/>
                    </a:lnTo>
                    <a:cubicBezTo>
                      <a:pt x="415671" y="0"/>
                      <a:pt x="427609" y="1270"/>
                      <a:pt x="439420" y="1270"/>
                    </a:cubicBezTo>
                    <a:cubicBezTo>
                      <a:pt x="543052" y="11938"/>
                      <a:pt x="619252" y="51308"/>
                      <a:pt x="670433" y="110871"/>
                    </a:cubicBezTo>
                    <a:cubicBezTo>
                      <a:pt x="718058" y="169164"/>
                      <a:pt x="741934" y="245491"/>
                      <a:pt x="733552" y="324104"/>
                    </a:cubicBezTo>
                    <a:cubicBezTo>
                      <a:pt x="722884" y="423037"/>
                      <a:pt x="678815" y="482473"/>
                      <a:pt x="596646" y="514731"/>
                    </a:cubicBezTo>
                    <a:lnTo>
                      <a:pt x="584708" y="519557"/>
                    </a:lnTo>
                    <a:lnTo>
                      <a:pt x="801497" y="857885"/>
                    </a:lnTo>
                    <a:lnTo>
                      <a:pt x="445516" y="857885"/>
                    </a:lnTo>
                    <a:lnTo>
                      <a:pt x="344170" y="647065"/>
                    </a:lnTo>
                    <a:lnTo>
                      <a:pt x="331089" y="622046"/>
                    </a:lnTo>
                    <a:cubicBezTo>
                      <a:pt x="320421" y="599313"/>
                      <a:pt x="308483" y="570738"/>
                      <a:pt x="294132" y="536194"/>
                    </a:cubicBezTo>
                    <a:cubicBezTo>
                      <a:pt x="297688" y="564769"/>
                      <a:pt x="302514" y="596900"/>
                      <a:pt x="304927" y="630301"/>
                    </a:cubicBezTo>
                    <a:lnTo>
                      <a:pt x="307213" y="654177"/>
                    </a:lnTo>
                    <a:lnTo>
                      <a:pt x="307213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3744087" y="79248"/>
                <a:ext cx="946785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857631">
                    <a:moveTo>
                      <a:pt x="538353" y="546735"/>
                    </a:moveTo>
                    <a:lnTo>
                      <a:pt x="502666" y="405003"/>
                    </a:lnTo>
                    <a:lnTo>
                      <a:pt x="496570" y="382397"/>
                    </a:lnTo>
                    <a:cubicBezTo>
                      <a:pt x="483489" y="332359"/>
                      <a:pt x="476377" y="279908"/>
                      <a:pt x="472821" y="228727"/>
                    </a:cubicBezTo>
                    <a:cubicBezTo>
                      <a:pt x="469138" y="285877"/>
                      <a:pt x="462026" y="337058"/>
                      <a:pt x="450215" y="382397"/>
                    </a:cubicBezTo>
                    <a:lnTo>
                      <a:pt x="444246" y="405003"/>
                    </a:lnTo>
                    <a:lnTo>
                      <a:pt x="408559" y="546735"/>
                    </a:lnTo>
                    <a:close/>
                    <a:moveTo>
                      <a:pt x="0" y="857631"/>
                    </a:moveTo>
                    <a:lnTo>
                      <a:pt x="297688" y="0"/>
                    </a:lnTo>
                    <a:lnTo>
                      <a:pt x="649097" y="0"/>
                    </a:lnTo>
                    <a:lnTo>
                      <a:pt x="946785" y="857631"/>
                    </a:lnTo>
                    <a:lnTo>
                      <a:pt x="621665" y="857631"/>
                    </a:lnTo>
                    <a:lnTo>
                      <a:pt x="590804" y="749173"/>
                    </a:lnTo>
                    <a:lnTo>
                      <a:pt x="356108" y="749173"/>
                    </a:lnTo>
                    <a:lnTo>
                      <a:pt x="323977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4616069" y="39878"/>
                <a:ext cx="651383" cy="961136"/>
              </a:xfrm>
              <a:custGeom>
                <a:avLst/>
                <a:gdLst/>
                <a:ahLst/>
                <a:cxnLst/>
                <a:rect l="l" t="t" r="r" b="b"/>
                <a:pathLst>
                  <a:path w="651383" h="961136">
                    <a:moveTo>
                      <a:pt x="651383" y="58420"/>
                    </a:moveTo>
                    <a:lnTo>
                      <a:pt x="651383" y="365760"/>
                    </a:lnTo>
                    <a:cubicBezTo>
                      <a:pt x="638302" y="353822"/>
                      <a:pt x="624078" y="343154"/>
                      <a:pt x="608584" y="333629"/>
                    </a:cubicBezTo>
                    <a:cubicBezTo>
                      <a:pt x="488315" y="263398"/>
                      <a:pt x="354965" y="319278"/>
                      <a:pt x="329819" y="432435"/>
                    </a:cubicBezTo>
                    <a:cubicBezTo>
                      <a:pt x="305943" y="544322"/>
                      <a:pt x="390652" y="643255"/>
                      <a:pt x="509778" y="634873"/>
                    </a:cubicBezTo>
                    <a:cubicBezTo>
                      <a:pt x="553847" y="632460"/>
                      <a:pt x="594360" y="619379"/>
                      <a:pt x="633603" y="593217"/>
                    </a:cubicBezTo>
                    <a:lnTo>
                      <a:pt x="645541" y="585978"/>
                    </a:lnTo>
                    <a:lnTo>
                      <a:pt x="651383" y="884936"/>
                    </a:lnTo>
                    <a:lnTo>
                      <a:pt x="626364" y="890905"/>
                    </a:lnTo>
                    <a:lnTo>
                      <a:pt x="595503" y="898017"/>
                    </a:lnTo>
                    <a:cubicBezTo>
                      <a:pt x="297688" y="961136"/>
                      <a:pt x="72517" y="819531"/>
                      <a:pt x="19050" y="569341"/>
                    </a:cubicBezTo>
                    <a:cubicBezTo>
                      <a:pt x="0" y="480060"/>
                      <a:pt x="9525" y="385953"/>
                      <a:pt x="47625" y="296545"/>
                    </a:cubicBezTo>
                    <a:cubicBezTo>
                      <a:pt x="132207" y="101219"/>
                      <a:pt x="320422" y="0"/>
                      <a:pt x="553847" y="35687"/>
                    </a:cubicBezTo>
                    <a:cubicBezTo>
                      <a:pt x="587121" y="40513"/>
                      <a:pt x="619379" y="47625"/>
                      <a:pt x="651383" y="58293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5344795" y="79248"/>
                <a:ext cx="6515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651510" h="857631">
                    <a:moveTo>
                      <a:pt x="0" y="276352"/>
                    </a:moveTo>
                    <a:lnTo>
                      <a:pt x="0" y="0"/>
                    </a:lnTo>
                    <a:lnTo>
                      <a:pt x="651510" y="0"/>
                    </a:lnTo>
                    <a:lnTo>
                      <a:pt x="651510" y="279908"/>
                    </a:lnTo>
                    <a:lnTo>
                      <a:pt x="477647" y="270510"/>
                    </a:lnTo>
                    <a:lnTo>
                      <a:pt x="477647" y="857631"/>
                    </a:lnTo>
                    <a:lnTo>
                      <a:pt x="170307" y="857631"/>
                    </a:lnTo>
                    <a:lnTo>
                      <a:pt x="170307" y="2703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080887" y="79248"/>
                <a:ext cx="306197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306197" h="857631">
                    <a:moveTo>
                      <a:pt x="0" y="0"/>
                    </a:moveTo>
                    <a:lnTo>
                      <a:pt x="306197" y="0"/>
                    </a:lnTo>
                    <a:lnTo>
                      <a:pt x="306197" y="857631"/>
                    </a:lnTo>
                    <a:lnTo>
                      <a:pt x="0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6446520" y="61468"/>
                <a:ext cx="975487" cy="896874"/>
              </a:xfrm>
              <a:custGeom>
                <a:avLst/>
                <a:gdLst/>
                <a:ahLst/>
                <a:cxnLst/>
                <a:rect l="l" t="t" r="r" b="b"/>
                <a:pathLst>
                  <a:path w="975487" h="896874">
                    <a:moveTo>
                      <a:pt x="465709" y="619252"/>
                    </a:moveTo>
                    <a:cubicBezTo>
                      <a:pt x="543179" y="619252"/>
                      <a:pt x="602742" y="565658"/>
                      <a:pt x="615823" y="478663"/>
                    </a:cubicBezTo>
                    <a:cubicBezTo>
                      <a:pt x="636017" y="348869"/>
                      <a:pt x="540893" y="257175"/>
                      <a:pt x="432435" y="280924"/>
                    </a:cubicBezTo>
                    <a:cubicBezTo>
                      <a:pt x="362204" y="296418"/>
                      <a:pt x="313309" y="359537"/>
                      <a:pt x="313309" y="448945"/>
                    </a:cubicBezTo>
                    <a:cubicBezTo>
                      <a:pt x="313309" y="551434"/>
                      <a:pt x="379984" y="619252"/>
                      <a:pt x="465709" y="619252"/>
                    </a:cubicBezTo>
                    <a:moveTo>
                      <a:pt x="0" y="447802"/>
                    </a:moveTo>
                    <a:cubicBezTo>
                      <a:pt x="0" y="221488"/>
                      <a:pt x="144145" y="45212"/>
                      <a:pt x="381127" y="8255"/>
                    </a:cubicBezTo>
                    <a:cubicBezTo>
                      <a:pt x="437007" y="0"/>
                      <a:pt x="494283" y="0"/>
                      <a:pt x="551433" y="8255"/>
                    </a:cubicBezTo>
                    <a:cubicBezTo>
                      <a:pt x="818261" y="48768"/>
                      <a:pt x="975487" y="265557"/>
                      <a:pt x="923036" y="543052"/>
                    </a:cubicBezTo>
                    <a:cubicBezTo>
                      <a:pt x="888492" y="729996"/>
                      <a:pt x="756285" y="856234"/>
                      <a:pt x="551433" y="888492"/>
                    </a:cubicBezTo>
                    <a:cubicBezTo>
                      <a:pt x="494283" y="896874"/>
                      <a:pt x="437133" y="896874"/>
                      <a:pt x="381127" y="888492"/>
                    </a:cubicBezTo>
                    <a:cubicBezTo>
                      <a:pt x="144018" y="851535"/>
                      <a:pt x="0" y="675259"/>
                      <a:pt x="0" y="447802"/>
                    </a:cubicBezTo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7438771" y="79248"/>
                <a:ext cx="875410" cy="857631"/>
              </a:xfrm>
              <a:custGeom>
                <a:avLst/>
                <a:gdLst/>
                <a:ahLst/>
                <a:cxnLst/>
                <a:rect l="l" t="t" r="r" b="b"/>
                <a:pathLst>
                  <a:path w="875410" h="857631">
                    <a:moveTo>
                      <a:pt x="0" y="857631"/>
                    </a:moveTo>
                    <a:lnTo>
                      <a:pt x="0" y="0"/>
                    </a:lnTo>
                    <a:lnTo>
                      <a:pt x="306197" y="0"/>
                    </a:lnTo>
                    <a:lnTo>
                      <a:pt x="537210" y="378714"/>
                    </a:lnTo>
                    <a:lnTo>
                      <a:pt x="552703" y="408432"/>
                    </a:lnTo>
                    <a:cubicBezTo>
                      <a:pt x="571753" y="445389"/>
                      <a:pt x="589534" y="484632"/>
                      <a:pt x="606297" y="522732"/>
                    </a:cubicBezTo>
                    <a:lnTo>
                      <a:pt x="590803" y="465582"/>
                    </a:lnTo>
                    <a:cubicBezTo>
                      <a:pt x="575310" y="402463"/>
                      <a:pt x="571626" y="365506"/>
                      <a:pt x="571626" y="357251"/>
                    </a:cubicBezTo>
                    <a:lnTo>
                      <a:pt x="571626" y="0"/>
                    </a:lnTo>
                    <a:lnTo>
                      <a:pt x="875410" y="0"/>
                    </a:lnTo>
                    <a:lnTo>
                      <a:pt x="875410" y="857631"/>
                    </a:lnTo>
                    <a:lnTo>
                      <a:pt x="562102" y="857631"/>
                    </a:lnTo>
                    <a:lnTo>
                      <a:pt x="333502" y="482346"/>
                    </a:lnTo>
                    <a:lnTo>
                      <a:pt x="323977" y="463296"/>
                    </a:lnTo>
                    <a:cubicBezTo>
                      <a:pt x="303784" y="425196"/>
                      <a:pt x="287020" y="388239"/>
                      <a:pt x="275082" y="352425"/>
                    </a:cubicBezTo>
                    <a:cubicBezTo>
                      <a:pt x="286893" y="389382"/>
                      <a:pt x="295276" y="429895"/>
                      <a:pt x="301244" y="473964"/>
                    </a:cubicBezTo>
                    <a:cubicBezTo>
                      <a:pt x="303657" y="495427"/>
                      <a:pt x="304801" y="502539"/>
                      <a:pt x="304801" y="509778"/>
                    </a:cubicBezTo>
                    <a:lnTo>
                      <a:pt x="304801" y="85763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Custom</PresentationFormat>
  <Paragraphs>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Gotham</vt:lpstr>
      <vt:lpstr>Calibri</vt:lpstr>
      <vt:lpstr>Pines Bold</vt:lpstr>
      <vt:lpstr>Poppins Bold</vt:lpstr>
      <vt:lpstr>Gotham Bold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www.riveraction.org</dc:title>
  <cp:lastModifiedBy>Ashley Hamerlinck</cp:lastModifiedBy>
  <cp:revision>1</cp:revision>
  <dcterms:created xsi:type="dcterms:W3CDTF">2006-08-16T00:00:00Z</dcterms:created>
  <dcterms:modified xsi:type="dcterms:W3CDTF">2025-10-13T17:57:07Z</dcterms:modified>
  <dc:identifier>DAG1rSR4E18</dc:identifier>
</cp:coreProperties>
</file>